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4"/>
  </p:notesMasterIdLst>
  <p:sldIdLst>
    <p:sldId id="256" r:id="rId8"/>
    <p:sldId id="271" r:id="rId9"/>
    <p:sldId id="334" r:id="rId10"/>
    <p:sldId id="335" r:id="rId11"/>
    <p:sldId id="352" r:id="rId12"/>
    <p:sldId id="343" r:id="rId13"/>
    <p:sldId id="342" r:id="rId14"/>
    <p:sldId id="344" r:id="rId15"/>
    <p:sldId id="345" r:id="rId16"/>
    <p:sldId id="346" r:id="rId17"/>
    <p:sldId id="348" r:id="rId18"/>
    <p:sldId id="347" r:id="rId19"/>
    <p:sldId id="349" r:id="rId20"/>
    <p:sldId id="350" r:id="rId21"/>
    <p:sldId id="351" r:id="rId22"/>
    <p:sldId id="305" r:id="rId23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4"/>
            <p14:sldId id="335"/>
            <p14:sldId id="352"/>
            <p14:sldId id="343"/>
            <p14:sldId id="342"/>
            <p14:sldId id="344"/>
            <p14:sldId id="345"/>
            <p14:sldId id="346"/>
            <p14:sldId id="348"/>
            <p14:sldId id="347"/>
            <p14:sldId id="349"/>
            <p14:sldId id="350"/>
            <p14:sldId id="351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80616" autoAdjust="0"/>
  </p:normalViewPr>
  <p:slideViewPr>
    <p:cSldViewPr>
      <p:cViewPr varScale="1">
        <p:scale>
          <a:sx n="111" d="100"/>
          <a:sy n="111" d="100"/>
        </p:scale>
        <p:origin x="738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7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27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0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some things to think about … nothing to submit.</a:t>
            </a:r>
          </a:p>
          <a:p>
            <a:endParaRPr lang="en-US" baseline="0" dirty="0"/>
          </a:p>
          <a:p>
            <a:r>
              <a:rPr lang="en-US" baseline="0" dirty="0"/>
              <a:t>Share your thoughts in the online portal discussion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esign_pattern/data_access_object_pattern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DAO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00150"/>
            <a:ext cx="44958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Plain Old Java Objects</a:t>
            </a:r>
          </a:p>
          <a:p>
            <a:pPr>
              <a:buFont typeface="Arial" charset="0"/>
              <a:buChar char="•"/>
            </a:pPr>
            <a:r>
              <a:rPr lang="en-US" dirty="0"/>
              <a:t>C.R.U.D.</a:t>
            </a:r>
          </a:p>
          <a:p>
            <a:pPr>
              <a:buFont typeface="Arial" charset="0"/>
              <a:buChar char="•"/>
            </a:pPr>
            <a:r>
              <a:rPr lang="en-US" dirty="0"/>
              <a:t>Organizing Code</a:t>
            </a:r>
          </a:p>
          <a:p>
            <a:pPr>
              <a:buFont typeface="Arial" charset="0"/>
              <a:buChar char="•"/>
            </a:pPr>
            <a:r>
              <a:rPr lang="en-US" dirty="0"/>
              <a:t>Multiple Implementations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26" y="261007"/>
            <a:ext cx="2489068" cy="37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to the DAO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1571"/>
            <a:ext cx="2428571" cy="36190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38091" y="849277"/>
            <a:ext cx="6172200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Author create(String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address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List&lt;Author&gt;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getAll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Author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update(Author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delete(Author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63970" y="2499036"/>
            <a:ext cx="5899030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AuthorDAOderby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Author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DerbyConnection.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...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 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2277375"/>
            <a:ext cx="1828800" cy="7515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DAO Exception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1428750"/>
            <a:ext cx="5162909" cy="183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DAOException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serialVersionUID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1L;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DAOException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(Exception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cause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super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cause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69" y="858792"/>
            <a:ext cx="2428571" cy="3742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8740" y="2691442"/>
            <a:ext cx="1828800" cy="2329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7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to the DAO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63970" y="666751"/>
            <a:ext cx="5486400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Author create(String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String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address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DAOException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List&lt;Author&gt;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getAll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DAOException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Author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DAOException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update(Author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DAOException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delete(Author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DAOException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63970" y="2499036"/>
            <a:ext cx="5899030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AuthorDAOderby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Author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DAOException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DerbyConnection.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...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catch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DAOException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0" y="863146"/>
            <a:ext cx="2428571" cy="3742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29068" y="962923"/>
            <a:ext cx="18288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4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715365"/>
            <a:ext cx="4800600" cy="442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DBManager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PublisherDAO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publisherDAO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configure(</a:t>
            </a: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==1)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AuthorDAOderby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BookDAOderby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publisherDAO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PublisherDAOderby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AuthorDAOmemory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BookDAOmemory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publisherDAO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PublisherDAOmemory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getAuthorDAO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0" y="772017"/>
            <a:ext cx="2428571" cy="39333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1102" y="2794959"/>
            <a:ext cx="1828800" cy="2329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6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71800" y="971550"/>
            <a:ext cx="594360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Tinker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DBManager.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DBManager.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getAuthorDAO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Author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.getByID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(1);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0" y="772017"/>
            <a:ext cx="2428571" cy="3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36587"/>
            <a:ext cx="8382000" cy="4343400"/>
          </a:xfrm>
        </p:spPr>
        <p:txBody>
          <a:bodyPr/>
          <a:lstStyle/>
          <a:p>
            <a:r>
              <a:rPr lang="en-US" dirty="0"/>
              <a:t>Simple static DAOs are fine for simple needs (like the upcoming course exercise!).</a:t>
            </a:r>
          </a:p>
          <a:p>
            <a:r>
              <a:rPr lang="en-US" dirty="0"/>
              <a:t>Complex designs can be wired up at runtime.</a:t>
            </a:r>
          </a:p>
          <a:p>
            <a:r>
              <a:rPr lang="en-US" dirty="0"/>
              <a:t>Have a look at “Dependency Injection” and the Spring framework.</a:t>
            </a:r>
          </a:p>
          <a:p>
            <a:r>
              <a:rPr lang="en-US" dirty="0"/>
              <a:t>There are ORM (Object-Relational Mappings) libraries like Hibernate that manage mapping objects to tables for you.</a:t>
            </a:r>
          </a:p>
          <a:p>
            <a:r>
              <a:rPr lang="en-US" dirty="0"/>
              <a:t>You still have to understand relational databases, and these tools have a learning curve.</a:t>
            </a:r>
          </a:p>
          <a:p>
            <a:r>
              <a:rPr lang="en-US" dirty="0"/>
              <a:t>There are other types of databases. You have heard the buzz words:</a:t>
            </a:r>
          </a:p>
          <a:p>
            <a:pPr lvl="1"/>
            <a:r>
              <a:rPr lang="en-US" dirty="0"/>
              <a:t>NoSQL</a:t>
            </a:r>
          </a:p>
          <a:p>
            <a:pPr lvl="1"/>
            <a:r>
              <a:rPr lang="en-US" dirty="0"/>
              <a:t>Big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5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550" y="526211"/>
            <a:ext cx="3020222" cy="349035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5410200" cy="2971800"/>
          </a:xfrm>
        </p:spPr>
        <p:txBody>
          <a:bodyPr/>
          <a:lstStyle/>
          <a:p>
            <a:r>
              <a:rPr lang="en-US" dirty="0"/>
              <a:t>Use the “</a:t>
            </a:r>
            <a:r>
              <a:rPr lang="en-US" dirty="0" err="1"/>
              <a:t>Books.sql</a:t>
            </a:r>
            <a:r>
              <a:rPr lang="en-US" dirty="0"/>
              <a:t>” file to create the sample database from this lesson. Flesh out a few of the DAO methods from this lesson.</a:t>
            </a:r>
          </a:p>
          <a:p>
            <a:r>
              <a:rPr lang="en-US" dirty="0"/>
              <a:t>Start with Author and Publisher.</a:t>
            </a:r>
          </a:p>
          <a:p>
            <a:r>
              <a:rPr lang="en-US" dirty="0"/>
              <a:t>How can your DAOs handle the books-have-multiple-authors relationship?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http://www.informit.com/guides/content.aspx?g=java&amp;seqNum=137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http://www.tutorialspoint.com/design_pattern/data_access_object_pattern.htm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277" y="2594659"/>
            <a:ext cx="7052523" cy="20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Plain Old Java Object (POJO)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777993"/>
            <a:ext cx="2706438" cy="1350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84064"/>
            <a:ext cx="2245074" cy="845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819" y="3598198"/>
            <a:ext cx="2312940" cy="11417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741154"/>
            <a:ext cx="4520700" cy="291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Book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...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...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Publisher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getPublisher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...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setPublisher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(Publisher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...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List&lt;Author&gt;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getAuthors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...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setAuthor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(List&lt;Author&gt;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...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ID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ISBN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PRICE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623" y="947367"/>
            <a:ext cx="1373173" cy="253958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00549" y="3709837"/>
            <a:ext cx="2234700" cy="114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Publisher {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ID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NAME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ADDRESS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PHONE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3520" y="2493555"/>
            <a:ext cx="2234700" cy="114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Author {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ID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NAME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ADDRESS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PHONE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1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380632"/>
            <a:ext cx="5715000" cy="455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-- connect '</a:t>
            </a:r>
            <a:r>
              <a:rPr lang="en-US" sz="600" dirty="0" err="1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6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</a:t>
            </a:r>
            <a:r>
              <a:rPr lang="en-US" sz="600" dirty="0" err="1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books;create</a:t>
            </a:r>
            <a:r>
              <a:rPr lang="en-US" sz="6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=true'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drop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drop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drop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app.publishers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drop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app.PUBLISHERS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id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GENERATED ALWAYS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IDENTITY,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name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address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phone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app.PUBLISHERS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name,address,phone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'Good Books'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'AL'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'1234'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app.PUBLISHERS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name,address,phone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'Smarties'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'NY'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'5678'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id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GENERATED ALWAYS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IDENTITY,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name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address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phone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name,address,phone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'Ben'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'CA'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'1111'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name,address,phone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'Sarah'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'TX'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'5555'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name,address,phone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'Pat'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'CO'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'5309'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id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GENERATED ALWAYS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IDENTITY,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isbn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name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price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(price&gt;=0.0),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publisher </a:t>
            </a:r>
            <a:r>
              <a:rPr lang="en-US" sz="600" b="1" dirty="0" err="1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APP.PUBLISHERS(id)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isbn,name,price,publisher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'1234'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'Learn C++'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,9.95,1);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isbn,name,price,publisher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'5678'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'Learn Java'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,50.0,2);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isbn,name,price,publisher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'9981'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'Using Perl'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,2.46,2);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isbn,name,price,publisher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'1055'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'JavaScript'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,10.00,1);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isbn,name,price,publisher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'5679'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'COBOL'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,50.00,1);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9200" y="1016310"/>
            <a:ext cx="3200400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bookid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 err="1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APP.BOOKS(id),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authorid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 err="1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APP.AUTHORS(id)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bookid,authorid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(1,1);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bookid,authorid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(2,1);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bookid,authorid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(2,3);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bookid,authorid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(3,2);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bookid,authorid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(3,1);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bookid,authorid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(3,3);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bookid,authorid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(4,2);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bookid,authorid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(5,1);</a:t>
            </a:r>
            <a:endParaRPr lang="en-US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app.BOOKAUTHORS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bookid,authorid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(5,2);</a:t>
            </a:r>
            <a:endParaRPr lang="en-US" sz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5400" y="325755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Books.sql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5762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88" y="3153234"/>
            <a:ext cx="1911796" cy="17045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C R U 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9422" y="1200150"/>
            <a:ext cx="5904905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DBDAO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.createAuthor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Chris"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"My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Street"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"123-4567"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.setPhone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"123-4444"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DBDAO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.update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DBDAO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.getAuthor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"Joe"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List&lt;Author&gt;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DBDAO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.getAuthors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"Joe"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DBDAO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.getAllAuthors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DBDAO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.delete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88930" y="1499928"/>
            <a:ext cx="3731971" cy="9414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11045" y="1975438"/>
            <a:ext cx="4509856" cy="6775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868968" y="2411923"/>
            <a:ext cx="3451933" cy="5049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828801" y="3128531"/>
            <a:ext cx="4492100" cy="5425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14326" y="1842834"/>
            <a:ext cx="135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DBDAO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14800" y="1526006"/>
            <a:ext cx="98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91121"/>
                </a:solidFill>
              </a:rPr>
              <a:t>C</a:t>
            </a:r>
            <a:r>
              <a:rPr lang="en-US" sz="1600" b="1" dirty="0"/>
              <a:t>reate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43200" y="3485039"/>
            <a:ext cx="98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91121"/>
                </a:solidFill>
              </a:rPr>
              <a:t>D</a:t>
            </a:r>
            <a:r>
              <a:rPr lang="en-US" sz="1600" b="1" dirty="0"/>
              <a:t>elete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68968" y="1756838"/>
            <a:ext cx="98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91121"/>
                </a:solidFill>
              </a:rPr>
              <a:t>U</a:t>
            </a:r>
            <a:r>
              <a:rPr lang="en-US" sz="1600" b="1" dirty="0"/>
              <a:t>pdate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45378" y="2653506"/>
            <a:ext cx="98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91121"/>
                </a:solidFill>
              </a:rPr>
              <a:t>R</a:t>
            </a:r>
            <a:r>
              <a:rPr lang="en-US" sz="1600" b="1" dirty="0"/>
              <a:t>ead</a:t>
            </a:r>
          </a:p>
        </p:txBody>
      </p:sp>
      <p:sp>
        <p:nvSpPr>
          <p:cNvPr id="16" name="Donut 15"/>
          <p:cNvSpPr/>
          <p:nvPr/>
        </p:nvSpPr>
        <p:spPr>
          <a:xfrm>
            <a:off x="6508621" y="2441359"/>
            <a:ext cx="781235" cy="77727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32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81" y="3856008"/>
            <a:ext cx="1423470" cy="10676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Data Access Objects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3525" y="1381978"/>
            <a:ext cx="5320716" cy="2209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"Chris"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.setPhone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"123-4444"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Publisher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PublisherDAO.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Techin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List&lt;Book&gt;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BookDAO.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getAll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BookDAO.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delete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(0));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05814" y="660931"/>
            <a:ext cx="203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AuthorDAO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Donut 6"/>
          <p:cNvSpPr/>
          <p:nvPr/>
        </p:nvSpPr>
        <p:spPr>
          <a:xfrm>
            <a:off x="7252596" y="1184151"/>
            <a:ext cx="781235" cy="77727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6799906" y="2627487"/>
            <a:ext cx="781235" cy="77727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6246994" y="4018308"/>
            <a:ext cx="781235" cy="77727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3600" y="2140990"/>
            <a:ext cx="226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PublisherDAO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24241" y="3525268"/>
            <a:ext cx="182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BookDAO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045789" y="1535502"/>
            <a:ext cx="3088256" cy="172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12521" y="1673525"/>
            <a:ext cx="4704271" cy="5060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382219" y="2648309"/>
            <a:ext cx="2363638" cy="3191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77087" y="3050875"/>
            <a:ext cx="2608053" cy="11329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73238" y="3464943"/>
            <a:ext cx="3160143" cy="9000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46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 animBg="1"/>
      <p:bldP spid="17" grpId="0" animBg="1"/>
      <p:bldP spid="19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822190"/>
            <a:ext cx="3061729" cy="1749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571750"/>
            <a:ext cx="3285783" cy="11604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97080" y="744470"/>
            <a:ext cx="4631785" cy="306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package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books;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derbydb.AuthorDAOderby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Tinker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Author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AuthorDAOderby.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(1);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838" y="3887644"/>
            <a:ext cx="4169147" cy="8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0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DAO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742950"/>
            <a:ext cx="525780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AuthorDAOderby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Author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SQLException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DerbyConnection.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String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* from 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app.authors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where id=?"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(1,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.executeQuery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Author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Author(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"name"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.setPhone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"phone"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.setAddress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"address"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2304839"/>
            <a:ext cx="3657600" cy="239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AuthorDAOmemory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List&lt;Author&gt; </a:t>
            </a:r>
            <a:r>
              <a:rPr lang="en-US" sz="1000" i="1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ArrayList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&lt;Author&gt;();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Author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(Author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000" i="1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==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23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43" y="1200150"/>
            <a:ext cx="2400000" cy="137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43" y="2571579"/>
            <a:ext cx="2400000" cy="847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486150"/>
            <a:ext cx="2400000" cy="68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86200" y="822190"/>
            <a:ext cx="5029200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package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books;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//import 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derbydb.AuthorDAOderby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solidFill>
                <a:srgbClr val="92D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memorydb.AuthorDAOmemory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Tinker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//Author a = 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AuthorDAOderby.</a:t>
            </a:r>
            <a:r>
              <a:rPr lang="en-US" sz="1200" i="1" dirty="0" err="1">
                <a:solidFill>
                  <a:srgbClr val="92D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getByID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(1);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Author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AuthorDAOmemory.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(1);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00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9011</TotalTime>
  <Words>1025</Words>
  <Application>Microsoft Office PowerPoint</Application>
  <PresentationFormat>On-screen Show (16:9)</PresentationFormat>
  <Paragraphs>330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DAO</vt:lpstr>
      <vt:lpstr>See Also</vt:lpstr>
      <vt:lpstr>Plain Old Java Object (POJO)</vt:lpstr>
      <vt:lpstr>For Example</vt:lpstr>
      <vt:lpstr>C R U D</vt:lpstr>
      <vt:lpstr>Data Access Objects</vt:lpstr>
      <vt:lpstr>Organizing the Code</vt:lpstr>
      <vt:lpstr>Multiple DAO Implementations</vt:lpstr>
      <vt:lpstr>Organizing the Code</vt:lpstr>
      <vt:lpstr>Programming to the DAO Interface</vt:lpstr>
      <vt:lpstr>DAO Exception</vt:lpstr>
      <vt:lpstr>Programming to the DAO Interface</vt:lpstr>
      <vt:lpstr>Configuring Implementations</vt:lpstr>
      <vt:lpstr>Configuring Implementations</vt:lpstr>
      <vt:lpstr>Final Thoughts on Databases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322</cp:revision>
  <cp:lastPrinted>2015-07-06T21:44:19Z</cp:lastPrinted>
  <dcterms:created xsi:type="dcterms:W3CDTF">2015-07-04T21:12:26Z</dcterms:created>
  <dcterms:modified xsi:type="dcterms:W3CDTF">2016-05-15T20:38:42Z</dcterms:modified>
</cp:coreProperties>
</file>